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75" r:id="rId2"/>
    <p:sldId id="277" r:id="rId3"/>
    <p:sldId id="278" r:id="rId4"/>
    <p:sldId id="279" r:id="rId5"/>
    <p:sldId id="303" r:id="rId6"/>
    <p:sldId id="260" r:id="rId7"/>
    <p:sldId id="268" r:id="rId8"/>
    <p:sldId id="304" r:id="rId9"/>
    <p:sldId id="305" r:id="rId10"/>
    <p:sldId id="306" r:id="rId11"/>
    <p:sldId id="282" r:id="rId12"/>
    <p:sldId id="283" r:id="rId13"/>
    <p:sldId id="284" r:id="rId14"/>
    <p:sldId id="307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>
        <p:scale>
          <a:sx n="94" d="100"/>
          <a:sy n="94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05D4F-55EE-4C58-8948-27CF63C4C8E5}" type="datetimeFigureOut">
              <a:rPr lang="es-ES" smtClean="0"/>
              <a:t>03/02/2016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F4850B-1EB5-4543-BC93-B1BC33E3F66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096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520534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1" y="332656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32656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 smtClean="0"/>
              <a:t>Segundo nivel</a:t>
            </a:r>
          </a:p>
          <a:p>
            <a:pPr lvl="2" eaLnBrk="1" latinLnBrk="0" hangingPunct="1"/>
            <a:r>
              <a:rPr kumimoji="0" lang="es-ES" dirty="0" smtClean="0"/>
              <a:t>Tercer nivel</a:t>
            </a:r>
          </a:p>
          <a:p>
            <a:pPr lvl="3" eaLnBrk="1" latinLnBrk="0" hangingPunct="1"/>
            <a:r>
              <a:rPr kumimoji="0" lang="es-ES" dirty="0" smtClean="0"/>
              <a:t>Cuarto nivel</a:t>
            </a:r>
          </a:p>
          <a:p>
            <a:pPr lvl="4" eaLnBrk="1" latinLnBrk="0" hangingPunct="1"/>
            <a:r>
              <a:rPr kumimoji="0" lang="es-ES" dirty="0" smtClean="0"/>
              <a:t>Quinto nivel</a:t>
            </a:r>
            <a:endParaRPr kumimoji="0" lang="en-US" dirty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E30E688-E03C-4987-886B-7583E222D8AA}" type="datetimeFigureOut">
              <a:rPr lang="es-ES" smtClean="0"/>
              <a:pPr/>
              <a:t>03/02/2016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D67096B-31A8-484F-B2ED-3A44E6B05DB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0" name="19 Rectángulo"/>
          <p:cNvSpPr/>
          <p:nvPr userDrawn="1"/>
        </p:nvSpPr>
        <p:spPr>
          <a:xfrm>
            <a:off x="755576" y="6597352"/>
            <a:ext cx="83884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200" dirty="0" smtClean="0"/>
              <a:t>Portfolio SCSP – Cliente Ligero v3.7.2 – Servicio  Inexistencia Antecedentes Penales</a:t>
            </a:r>
            <a:endParaRPr lang="es-E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Pantalla de acceso al Cliente Ligero</a:t>
            </a:r>
            <a:endParaRPr lang="es-E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3783" y="2249488"/>
            <a:ext cx="6396434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6 Grupo"/>
          <p:cNvGrpSpPr/>
          <p:nvPr/>
        </p:nvGrpSpPr>
        <p:grpSpPr>
          <a:xfrm>
            <a:off x="3275856" y="3933056"/>
            <a:ext cx="2928958" cy="1655216"/>
            <a:chOff x="3000364" y="1214422"/>
            <a:chExt cx="2928958" cy="1655216"/>
          </a:xfrm>
        </p:grpSpPr>
        <p:sp>
          <p:nvSpPr>
            <p:cNvPr id="8" name="7 Rectángulo"/>
            <p:cNvSpPr/>
            <p:nvPr/>
          </p:nvSpPr>
          <p:spPr>
            <a:xfrm>
              <a:off x="3000364" y="1214422"/>
              <a:ext cx="2928958" cy="785818"/>
            </a:xfrm>
            <a:prstGeom prst="rect">
              <a:avLst/>
            </a:prstGeom>
            <a:solidFill>
              <a:srgbClr val="002060">
                <a:alpha val="20000"/>
              </a:srgb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3071802" y="2500306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smtClean="0">
                  <a:solidFill>
                    <a:srgbClr val="002060"/>
                  </a:solidFill>
                </a:rPr>
                <a:t>Acceso a la aplicación</a:t>
              </a:r>
            </a:p>
          </p:txBody>
        </p:sp>
        <p:cxnSp>
          <p:nvCxnSpPr>
            <p:cNvPr id="10" name="9 Conector recto de flecha"/>
            <p:cNvCxnSpPr/>
            <p:nvPr/>
          </p:nvCxnSpPr>
          <p:spPr bwMode="auto">
            <a:xfrm rot="5400000" flipH="1" flipV="1">
              <a:off x="4143372" y="2357430"/>
              <a:ext cx="428628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/>
          <a:p>
            <a:fld id="{5D60BC3A-BC8D-40FD-B789-641C02164756}" type="slidenum">
              <a:rPr lang="es-ES" smtClean="0"/>
              <a:pPr/>
              <a:t>10</a:t>
            </a:fld>
            <a:endParaRPr lang="es-E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87439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3714744" y="5929330"/>
            <a:ext cx="1071570" cy="42862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5000058" y="5229200"/>
            <a:ext cx="2380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Se realizará la consulta al servicio Web</a:t>
            </a:r>
            <a:endParaRPr lang="es-ES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4786314" y="5786454"/>
            <a:ext cx="21431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 Título"/>
          <p:cNvSpPr txBox="1">
            <a:spLocks/>
          </p:cNvSpPr>
          <p:nvPr/>
        </p:nvSpPr>
        <p:spPr>
          <a:xfrm>
            <a:off x="467544" y="404664"/>
            <a:ext cx="7772400" cy="428628"/>
          </a:xfrm>
          <a:prstGeom prst="rect">
            <a:avLst/>
          </a:prstGeom>
        </p:spPr>
        <p:txBody>
          <a:bodyPr vert="horz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Datos del Titular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RESPUESTA ANCEDENTES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8558213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8558213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7056784" cy="576064"/>
          </a:xfrm>
        </p:spPr>
        <p:txBody>
          <a:bodyPr>
            <a:normAutofit fontScale="90000"/>
          </a:bodyPr>
          <a:lstStyle/>
          <a:p>
            <a:r>
              <a:rPr lang="es-ES" sz="3200" dirty="0" smtClean="0"/>
              <a:t>EXPORTAR A EXCEL</a:t>
            </a:r>
            <a:endParaRPr lang="es-ES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6058"/>
            <a:ext cx="8979694" cy="3393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2195735" y="1351958"/>
            <a:ext cx="1296144" cy="49856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2843809" y="1844824"/>
            <a:ext cx="14401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648072"/>
          </a:xfrm>
        </p:spPr>
        <p:txBody>
          <a:bodyPr>
            <a:normAutofit/>
          </a:bodyPr>
          <a:lstStyle/>
          <a:p>
            <a:pPr algn="l"/>
            <a:r>
              <a:rPr lang="es-ES" sz="2800" dirty="0" smtClean="0"/>
              <a:t>DESCARGA JUSTIFICANTE PDF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558213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3275856" y="1412776"/>
            <a:ext cx="1512168" cy="49856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517794"/>
            <a:ext cx="3960440" cy="534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Flecha derecha"/>
          <p:cNvSpPr/>
          <p:nvPr/>
        </p:nvSpPr>
        <p:spPr>
          <a:xfrm>
            <a:off x="3851920" y="2132856"/>
            <a:ext cx="115212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Consulta Asíncrona</a:t>
            </a:r>
          </a:p>
          <a:p>
            <a:pPr lvl="1">
              <a:buFont typeface="Wingdings" pitchFamily="2" charset="2"/>
              <a:buChar char="ü"/>
            </a:pPr>
            <a:r>
              <a:rPr lang="es-E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Consulta por fichero Excel</a:t>
            </a:r>
          </a:p>
          <a:p>
            <a:pPr lvl="1">
              <a:buFont typeface="Wingdings" pitchFamily="2" charset="2"/>
              <a:buChar char="ü"/>
            </a:pPr>
            <a:r>
              <a:rPr lang="es-E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Recuperar transmisiones </a:t>
            </a:r>
          </a:p>
          <a:p>
            <a:pPr lvl="1">
              <a:buFont typeface="Wingdings" pitchFamily="2" charset="2"/>
              <a:buChar char="ü"/>
            </a:pPr>
            <a:r>
              <a:rPr lang="es-E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Obtener Justificantes PDF</a:t>
            </a:r>
          </a:p>
          <a:p>
            <a:pPr lvl="1">
              <a:buFont typeface="Wingdings" pitchFamily="2" charset="2"/>
              <a:buChar char="ü"/>
            </a:pPr>
            <a:r>
              <a:rPr lang="es-ES" sz="32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Obtener Excel de Respuestas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servicio inexistencia de Antecedentes Penales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Formulario petición </a:t>
            </a:r>
            <a:r>
              <a:rPr lang="es-ES" dirty="0" err="1" smtClean="0"/>
              <a:t>asincrona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93031"/>
            <a:ext cx="8765381" cy="5464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179512" y="548680"/>
            <a:ext cx="7992888" cy="504056"/>
          </a:xfrm>
          <a:prstGeom prst="rect">
            <a:avLst/>
          </a:prstGeom>
        </p:spPr>
        <p:txBody>
          <a:bodyPr vert="horz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Asíncrono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54868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Descargando plantilla para Rellenar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Siempre disponible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Se puede reutilizar de otras ya enviadas</a:t>
            </a:r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884396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/>
          </a:bodyPr>
          <a:lstStyle/>
          <a:p>
            <a:r>
              <a:rPr lang="es-ES" sz="2800" dirty="0" smtClean="0"/>
              <a:t>Datos del </a:t>
            </a:r>
            <a:r>
              <a:rPr lang="es-ES" sz="2800" dirty="0" err="1" smtClean="0"/>
              <a:t>excel</a:t>
            </a:r>
            <a:endParaRPr lang="es-ES" sz="28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920"/>
            <a:ext cx="8965406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5112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s-ES" dirty="0" smtClean="0"/>
              <a:t>Rellenar el Excel según lo datos del servicio</a:t>
            </a:r>
          </a:p>
          <a:p>
            <a:pPr>
              <a:buFont typeface="Wingdings" pitchFamily="2" charset="2"/>
              <a:buChar char="ü"/>
            </a:pPr>
            <a:r>
              <a:rPr lang="es-ES" dirty="0" smtClean="0"/>
              <a:t>Cargar el fichero</a:t>
            </a:r>
            <a:endParaRPr lang="es-E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620688"/>
            <a:ext cx="8229600" cy="1066800"/>
          </a:xfrm>
        </p:spPr>
        <p:txBody>
          <a:bodyPr/>
          <a:lstStyle/>
          <a:p>
            <a:r>
              <a:rPr lang="es-ES" dirty="0" smtClean="0"/>
              <a:t>Fichero </a:t>
            </a:r>
            <a:r>
              <a:rPr lang="es-ES" dirty="0" err="1" smtClean="0"/>
              <a:t>excel</a:t>
            </a:r>
            <a:r>
              <a:rPr lang="es-ES" dirty="0" smtClean="0"/>
              <a:t> subido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14575"/>
            <a:ext cx="8758238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Flecha abajo"/>
          <p:cNvSpPr/>
          <p:nvPr/>
        </p:nvSpPr>
        <p:spPr>
          <a:xfrm>
            <a:off x="1259632" y="4518412"/>
            <a:ext cx="36004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187624" y="41490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Se carga el Fichero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476672"/>
            <a:ext cx="7920880" cy="576064"/>
          </a:xfrm>
        </p:spPr>
        <p:txBody>
          <a:bodyPr>
            <a:normAutofit/>
          </a:bodyPr>
          <a:lstStyle/>
          <a:p>
            <a:r>
              <a:rPr lang="es-ES" sz="2800" dirty="0" smtClean="0"/>
              <a:t>Confirmación petición a través de Excel</a:t>
            </a:r>
            <a:endParaRPr lang="es-E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61833" cy="2204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3851920" y="494116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Tiempo para tramitar las peticiones</a:t>
            </a:r>
          </a:p>
        </p:txBody>
      </p:sp>
      <p:sp>
        <p:nvSpPr>
          <p:cNvPr id="6" name="5 Flecha arriba"/>
          <p:cNvSpPr/>
          <p:nvPr/>
        </p:nvSpPr>
        <p:spPr>
          <a:xfrm>
            <a:off x="4572000" y="4077072"/>
            <a:ext cx="288032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Condiciones legales de acceso al Cliente Ligero</a:t>
            </a:r>
            <a:endParaRPr lang="es-E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443" y="1857364"/>
            <a:ext cx="8848547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Solicitar respuesta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793956" cy="335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23528" y="548680"/>
            <a:ext cx="8229600" cy="5040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Solicitar Respuesta (Online – Ver detalle)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755576" y="1351958"/>
            <a:ext cx="1296144" cy="498565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7740352" y="1772816"/>
            <a:ext cx="144017" cy="1229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10 Grupo"/>
          <p:cNvGrpSpPr/>
          <p:nvPr/>
        </p:nvGrpSpPr>
        <p:grpSpPr>
          <a:xfrm>
            <a:off x="107504" y="1351957"/>
            <a:ext cx="8821489" cy="3517201"/>
            <a:chOff x="1403648" y="1498345"/>
            <a:chExt cx="4557770" cy="1156933"/>
          </a:xfrm>
        </p:grpSpPr>
        <p:sp>
          <p:nvSpPr>
            <p:cNvPr id="9" name="8 Rectángulo"/>
            <p:cNvSpPr/>
            <p:nvPr/>
          </p:nvSpPr>
          <p:spPr>
            <a:xfrm>
              <a:off x="1403648" y="2276303"/>
              <a:ext cx="4464496" cy="378975"/>
            </a:xfrm>
            <a:prstGeom prst="rect">
              <a:avLst/>
            </a:prstGeom>
            <a:solidFill>
              <a:srgbClr val="002060">
                <a:alpha val="20000"/>
              </a:srgb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4268367" y="1498345"/>
              <a:ext cx="1693051" cy="121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Busca las peticiones pendientes</a:t>
              </a:r>
            </a:p>
          </p:txBody>
        </p:sp>
      </p:grpSp>
      <p:sp>
        <p:nvSpPr>
          <p:cNvPr id="11" name="10 CuadroTexto"/>
          <p:cNvSpPr txBox="1"/>
          <p:nvPr/>
        </p:nvSpPr>
        <p:spPr>
          <a:xfrm>
            <a:off x="5561472" y="5610800"/>
            <a:ext cx="3232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Mostrar las peticiones obtenidas</a:t>
            </a:r>
          </a:p>
        </p:txBody>
      </p:sp>
      <p:sp>
        <p:nvSpPr>
          <p:cNvPr id="13" name="12 Flecha arriba"/>
          <p:cNvSpPr/>
          <p:nvPr/>
        </p:nvSpPr>
        <p:spPr>
          <a:xfrm>
            <a:off x="7956376" y="4437112"/>
            <a:ext cx="216024" cy="122413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7324"/>
            <a:ext cx="8743950" cy="2621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23528" y="548680"/>
            <a:ext cx="8229600" cy="5040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Respuesta obtenida (Online – Ver detalle)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Transmisiones de respuesta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5850"/>
            <a:ext cx="8736806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23528" y="548680"/>
            <a:ext cx="8229600" cy="50405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Respuesta obtenida (Online – Ver detalle)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107504" y="1844824"/>
            <a:ext cx="1224136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683568" y="2348880"/>
            <a:ext cx="144016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10 Grupo"/>
          <p:cNvGrpSpPr/>
          <p:nvPr/>
        </p:nvGrpSpPr>
        <p:grpSpPr>
          <a:xfrm>
            <a:off x="2843808" y="4797152"/>
            <a:ext cx="4464496" cy="426348"/>
            <a:chOff x="1403648" y="2276302"/>
            <a:chExt cx="4464496" cy="426348"/>
          </a:xfrm>
        </p:grpSpPr>
        <p:sp>
          <p:nvSpPr>
            <p:cNvPr id="9" name="8 Rectángulo"/>
            <p:cNvSpPr/>
            <p:nvPr/>
          </p:nvSpPr>
          <p:spPr>
            <a:xfrm>
              <a:off x="1403648" y="2276302"/>
              <a:ext cx="4464496" cy="426348"/>
            </a:xfrm>
            <a:prstGeom prst="rect">
              <a:avLst/>
            </a:prstGeom>
            <a:solidFill>
              <a:srgbClr val="002060">
                <a:alpha val="20000"/>
              </a:srgb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1475656" y="2276302"/>
              <a:ext cx="39976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smtClean="0">
                  <a:solidFill>
                    <a:srgbClr val="002060"/>
                  </a:solidFill>
                </a:rPr>
                <a:t>Permite ver el detalle online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85850"/>
            <a:ext cx="8736806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29600" cy="504056"/>
          </a:xfrm>
        </p:spPr>
        <p:txBody>
          <a:bodyPr>
            <a:noAutofit/>
          </a:bodyPr>
          <a:lstStyle/>
          <a:p>
            <a:r>
              <a:rPr lang="es-ES" sz="2800" dirty="0" smtClean="0"/>
              <a:t>Exportar a Excel</a:t>
            </a:r>
            <a:endParaRPr lang="es-E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119824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35496" y="1700808"/>
            <a:ext cx="1368152" cy="64807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abajo"/>
          <p:cNvSpPr/>
          <p:nvPr/>
        </p:nvSpPr>
        <p:spPr>
          <a:xfrm>
            <a:off x="611560" y="2348880"/>
            <a:ext cx="216023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Descargar justificantes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3500437"/>
            <a:ext cx="5400675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8751094" cy="229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Elipse"/>
          <p:cNvSpPr/>
          <p:nvPr/>
        </p:nvSpPr>
        <p:spPr>
          <a:xfrm>
            <a:off x="3131840" y="1412776"/>
            <a:ext cx="1944216" cy="72008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251520" y="476672"/>
            <a:ext cx="8229600" cy="7920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Descargar Justificante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7 Flecha abajo"/>
          <p:cNvSpPr/>
          <p:nvPr/>
        </p:nvSpPr>
        <p:spPr>
          <a:xfrm>
            <a:off x="3923928" y="2132856"/>
            <a:ext cx="216024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smtClean="0"/>
              <a:t>Interfaz principal de Usuario</a:t>
            </a:r>
            <a:endParaRPr lang="es-ES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14422"/>
            <a:ext cx="8572560" cy="516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0 Grupo"/>
          <p:cNvGrpSpPr/>
          <p:nvPr/>
        </p:nvGrpSpPr>
        <p:grpSpPr>
          <a:xfrm>
            <a:off x="2786050" y="785794"/>
            <a:ext cx="6143668" cy="1143008"/>
            <a:chOff x="2786050" y="857232"/>
            <a:chExt cx="6143668" cy="1143008"/>
          </a:xfrm>
        </p:grpSpPr>
        <p:sp>
          <p:nvSpPr>
            <p:cNvPr id="12" name="11 Rectángulo"/>
            <p:cNvSpPr/>
            <p:nvPr/>
          </p:nvSpPr>
          <p:spPr>
            <a:xfrm>
              <a:off x="2786050" y="1285860"/>
              <a:ext cx="3286148" cy="714380"/>
            </a:xfrm>
            <a:prstGeom prst="rect">
              <a:avLst/>
            </a:prstGeom>
            <a:solidFill>
              <a:srgbClr val="002060">
                <a:alpha val="20000"/>
              </a:srgb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6072198" y="857232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smtClean="0">
                  <a:solidFill>
                    <a:srgbClr val="002060"/>
                  </a:solidFill>
                </a:rPr>
                <a:t>Información del usuario</a:t>
              </a:r>
            </a:p>
          </p:txBody>
        </p:sp>
      </p:grpSp>
      <p:grpSp>
        <p:nvGrpSpPr>
          <p:cNvPr id="4" name="15 Grupo"/>
          <p:cNvGrpSpPr/>
          <p:nvPr/>
        </p:nvGrpSpPr>
        <p:grpSpPr>
          <a:xfrm>
            <a:off x="285720" y="1928802"/>
            <a:ext cx="6000792" cy="440770"/>
            <a:chOff x="3929026" y="2071678"/>
            <a:chExt cx="6000792" cy="440770"/>
          </a:xfrm>
        </p:grpSpPr>
        <p:sp>
          <p:nvSpPr>
            <p:cNvPr id="17" name="16 Rectángulo"/>
            <p:cNvSpPr/>
            <p:nvPr/>
          </p:nvSpPr>
          <p:spPr>
            <a:xfrm>
              <a:off x="3929026" y="2071678"/>
              <a:ext cx="3929090" cy="428628"/>
            </a:xfrm>
            <a:prstGeom prst="rect">
              <a:avLst/>
            </a:prstGeom>
            <a:solidFill>
              <a:srgbClr val="C00000">
                <a:alpha val="1600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7858116" y="2143116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smtClean="0">
                  <a:solidFill>
                    <a:srgbClr val="FF0000"/>
                  </a:solidFill>
                </a:rPr>
                <a:t>Menú de Usuario</a:t>
              </a:r>
            </a:p>
          </p:txBody>
        </p:sp>
      </p:grpSp>
      <p:grpSp>
        <p:nvGrpSpPr>
          <p:cNvPr id="5" name="19 Grupo"/>
          <p:cNvGrpSpPr/>
          <p:nvPr/>
        </p:nvGrpSpPr>
        <p:grpSpPr>
          <a:xfrm>
            <a:off x="357158" y="2357430"/>
            <a:ext cx="8429684" cy="3786214"/>
            <a:chOff x="4286248" y="1773784"/>
            <a:chExt cx="8429684" cy="3786214"/>
          </a:xfrm>
        </p:grpSpPr>
        <p:sp>
          <p:nvSpPr>
            <p:cNvPr id="21" name="20 Rectángulo"/>
            <p:cNvSpPr/>
            <p:nvPr/>
          </p:nvSpPr>
          <p:spPr>
            <a:xfrm>
              <a:off x="4286248" y="2130974"/>
              <a:ext cx="6643734" cy="3429024"/>
            </a:xfrm>
            <a:prstGeom prst="rect">
              <a:avLst/>
            </a:prstGeom>
            <a:solidFill>
              <a:schemeClr val="accent4">
                <a:lumMod val="50000"/>
                <a:alpha val="2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0072726" y="1773784"/>
              <a:ext cx="26432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smtClean="0">
                  <a:solidFill>
                    <a:schemeClr val="accent4">
                      <a:lumMod val="50000"/>
                    </a:schemeClr>
                  </a:solidFill>
                </a:rPr>
                <a:t>Servicios Autorizados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Interfaz principal de Usuario</a:t>
            </a:r>
            <a:endParaRPr lang="es-ES" b="1" dirty="0"/>
          </a:p>
        </p:txBody>
      </p:sp>
      <p:pic>
        <p:nvPicPr>
          <p:cNvPr id="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058" y="1214422"/>
            <a:ext cx="8683222" cy="523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10 Grupo"/>
          <p:cNvGrpSpPr/>
          <p:nvPr/>
        </p:nvGrpSpPr>
        <p:grpSpPr>
          <a:xfrm>
            <a:off x="4416014" y="2337420"/>
            <a:ext cx="3656448" cy="3949100"/>
            <a:chOff x="4630328" y="2337420"/>
            <a:chExt cx="3656448" cy="3949100"/>
          </a:xfrm>
        </p:grpSpPr>
        <p:sp>
          <p:nvSpPr>
            <p:cNvPr id="12" name="11 Rectángulo"/>
            <p:cNvSpPr/>
            <p:nvPr/>
          </p:nvSpPr>
          <p:spPr>
            <a:xfrm>
              <a:off x="7786710" y="3000372"/>
              <a:ext cx="500066" cy="3286148"/>
            </a:xfrm>
            <a:prstGeom prst="rect">
              <a:avLst/>
            </a:prstGeom>
            <a:solidFill>
              <a:srgbClr val="002060">
                <a:alpha val="20000"/>
              </a:srgbClr>
            </a:solidFill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630328" y="2337420"/>
              <a:ext cx="2227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smtClean="0">
                  <a:solidFill>
                    <a:srgbClr val="002060"/>
                  </a:solidFill>
                  <a:latin typeface="Arial Narrow" panose="020B0606020202030204" pitchFamily="34" charset="0"/>
                </a:rPr>
                <a:t>Servicios asíncronos</a:t>
              </a:r>
            </a:p>
          </p:txBody>
        </p:sp>
        <p:cxnSp>
          <p:nvCxnSpPr>
            <p:cNvPr id="15" name="14 Conector recto de flecha"/>
            <p:cNvCxnSpPr/>
            <p:nvPr/>
          </p:nvCxnSpPr>
          <p:spPr bwMode="auto">
            <a:xfrm>
              <a:off x="6858016" y="2643182"/>
              <a:ext cx="1213652" cy="21510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206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4" name="24 Grupo"/>
          <p:cNvGrpSpPr/>
          <p:nvPr/>
        </p:nvGrpSpPr>
        <p:grpSpPr>
          <a:xfrm>
            <a:off x="3131840" y="3000372"/>
            <a:ext cx="4369118" cy="3286148"/>
            <a:chOff x="3274716" y="3000372"/>
            <a:chExt cx="4369118" cy="3286148"/>
          </a:xfrm>
        </p:grpSpPr>
        <p:sp>
          <p:nvSpPr>
            <p:cNvPr id="17" name="16 Rectángulo"/>
            <p:cNvSpPr/>
            <p:nvPr/>
          </p:nvSpPr>
          <p:spPr>
            <a:xfrm>
              <a:off x="7143768" y="3000372"/>
              <a:ext cx="500066" cy="3286148"/>
            </a:xfrm>
            <a:prstGeom prst="rect">
              <a:avLst/>
            </a:prstGeom>
            <a:solidFill>
              <a:srgbClr val="C00000">
                <a:alpha val="1600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3274716" y="3929066"/>
              <a:ext cx="20734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Servicios síncronos</a:t>
              </a:r>
            </a:p>
          </p:txBody>
        </p:sp>
        <p:cxnSp>
          <p:nvCxnSpPr>
            <p:cNvPr id="20" name="19 Conector recto de flecha"/>
            <p:cNvCxnSpPr/>
            <p:nvPr/>
          </p:nvCxnSpPr>
          <p:spPr bwMode="auto">
            <a:xfrm>
              <a:off x="5214942" y="4143380"/>
              <a:ext cx="1714512" cy="158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5" name="10 Grupo"/>
          <p:cNvGrpSpPr/>
          <p:nvPr/>
        </p:nvGrpSpPr>
        <p:grpSpPr>
          <a:xfrm>
            <a:off x="6118060" y="1976658"/>
            <a:ext cx="2597344" cy="4309862"/>
            <a:chOff x="5760870" y="1976658"/>
            <a:chExt cx="2597344" cy="4309862"/>
          </a:xfrm>
        </p:grpSpPr>
        <p:sp>
          <p:nvSpPr>
            <p:cNvPr id="22" name="21 Rectángulo"/>
            <p:cNvSpPr/>
            <p:nvPr/>
          </p:nvSpPr>
          <p:spPr>
            <a:xfrm>
              <a:off x="7786710" y="3000372"/>
              <a:ext cx="571504" cy="3286148"/>
            </a:xfrm>
            <a:prstGeom prst="rect">
              <a:avLst/>
            </a:prstGeom>
            <a:solidFill>
              <a:schemeClr val="accent4">
                <a:lumMod val="50000"/>
                <a:alpha val="20000"/>
              </a:schemeClr>
            </a:solidFill>
            <a:ln w="38100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5760870" y="1976658"/>
              <a:ext cx="2597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800" b="1" dirty="0" smtClean="0">
                  <a:solidFill>
                    <a:schemeClr val="accent4">
                      <a:lumMod val="50000"/>
                    </a:schemeClr>
                  </a:solidFill>
                  <a:latin typeface="Arial Narrow" panose="020B0606020202030204" pitchFamily="34" charset="0"/>
                </a:rPr>
                <a:t>Información de servicios</a:t>
              </a:r>
            </a:p>
          </p:txBody>
        </p:sp>
        <p:cxnSp>
          <p:nvCxnSpPr>
            <p:cNvPr id="24" name="23 Conector recto de flecha"/>
            <p:cNvCxnSpPr/>
            <p:nvPr/>
          </p:nvCxnSpPr>
          <p:spPr bwMode="auto">
            <a:xfrm rot="5400000">
              <a:off x="7893073" y="2678901"/>
              <a:ext cx="357984" cy="79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50000"/>
                </a:schemeClr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8728" y="6356350"/>
            <a:ext cx="6215106" cy="365125"/>
          </a:xfrm>
        </p:spPr>
        <p:txBody>
          <a:bodyPr/>
          <a:lstStyle/>
          <a:p>
            <a:r>
              <a:rPr lang="es-ES" dirty="0" smtClean="0"/>
              <a:t>Portfolio SCSP – Cliente Ligero v3.7.2 – Servicio  Inexistencia Antecedentes Penales</a:t>
            </a:r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6" y="857232"/>
            <a:ext cx="8865394" cy="286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CuadroTexto"/>
          <p:cNvSpPr txBox="1"/>
          <p:nvPr/>
        </p:nvSpPr>
        <p:spPr>
          <a:xfrm>
            <a:off x="4429124" y="4429132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Narrow" panose="020B0606020202030204" pitchFamily="34" charset="0"/>
              </a:rPr>
              <a:t>Permite obtener la respuesta de manera inmediata</a:t>
            </a:r>
            <a:endParaRPr lang="es-ES" dirty="0">
              <a:latin typeface="Arial Narrow" panose="020B060602020203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660232" y="4214818"/>
            <a:ext cx="234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rial Narrow" panose="020B0606020202030204" pitchFamily="34" charset="0"/>
              </a:rPr>
              <a:t>Permite el envío de varias solicitudes obteniendo la respuesta posteriormente</a:t>
            </a:r>
            <a:endParaRPr lang="es-ES" dirty="0">
              <a:latin typeface="Arial Narrow" panose="020B0606020202030204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5500694" y="3286124"/>
            <a:ext cx="185738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rot="5400000" flipH="1" flipV="1">
            <a:off x="7644628" y="3713958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25112"/>
          </a:xfrm>
        </p:spPr>
        <p:txBody>
          <a:bodyPr/>
          <a:lstStyle/>
          <a:p>
            <a:pPr lvl="3">
              <a:buFont typeface="Wingdings" pitchFamily="2" charset="2"/>
              <a:buChar char="ü"/>
            </a:pPr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Consulta Síncrona</a:t>
            </a:r>
          </a:p>
          <a:p>
            <a:pPr lvl="4">
              <a:buFont typeface="Wingdings" pitchFamily="2" charset="2"/>
              <a:buChar char="ü"/>
            </a:pPr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Consulta por Formulario</a:t>
            </a:r>
          </a:p>
          <a:p>
            <a:pPr lvl="4">
              <a:buFont typeface="Wingdings" pitchFamily="2" charset="2"/>
              <a:buChar char="ü"/>
            </a:pPr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Exportar a Excel</a:t>
            </a:r>
          </a:p>
          <a:p>
            <a:pPr lvl="4">
              <a:buFont typeface="Wingdings" pitchFamily="2" charset="2"/>
              <a:buChar char="ü"/>
            </a:pPr>
            <a:r>
              <a:rPr lang="es-ES" sz="3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Obtener Justificante PDF</a:t>
            </a:r>
          </a:p>
          <a:p>
            <a:endParaRPr lang="es-ES" dirty="0" smtClean="0"/>
          </a:p>
          <a:p>
            <a:pPr marL="109728" indent="0"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476672"/>
            <a:ext cx="8229600" cy="79208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servicio inexistencia de Antecedentes Penales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Autofit/>
          </a:bodyPr>
          <a:lstStyle/>
          <a:p>
            <a:r>
              <a:rPr lang="es-ES" sz="2800" dirty="0" smtClean="0"/>
              <a:t>servicio inexistencia de Antecedentes Penales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57430"/>
            <a:ext cx="8765381" cy="376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Rectángulo"/>
          <p:cNvSpPr/>
          <p:nvPr/>
        </p:nvSpPr>
        <p:spPr>
          <a:xfrm>
            <a:off x="0" y="4941168"/>
            <a:ext cx="8964488" cy="360040"/>
          </a:xfrm>
          <a:prstGeom prst="rect">
            <a:avLst/>
          </a:prstGeom>
          <a:solidFill>
            <a:schemeClr val="accent4">
              <a:lumMod val="50000"/>
              <a:alpha val="20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2627784" y="19168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Servicios síncronos</a:t>
            </a:r>
          </a:p>
        </p:txBody>
      </p:sp>
      <p:cxnSp>
        <p:nvCxnSpPr>
          <p:cNvPr id="7" name="6 Conector recto de flecha"/>
          <p:cNvCxnSpPr>
            <a:endCxn id="5" idx="0"/>
          </p:cNvCxnSpPr>
          <p:nvPr/>
        </p:nvCxnSpPr>
        <p:spPr bwMode="auto">
          <a:xfrm>
            <a:off x="3851920" y="2357430"/>
            <a:ext cx="630324" cy="258373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2844" y="450778"/>
            <a:ext cx="8715436" cy="428628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Formulario para Servicio síncrono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" y="836712"/>
            <a:ext cx="8843963" cy="576500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9" name="8 Rectángulo redondeado"/>
          <p:cNvSpPr/>
          <p:nvPr/>
        </p:nvSpPr>
        <p:spPr>
          <a:xfrm>
            <a:off x="357158" y="1450909"/>
            <a:ext cx="8572560" cy="150019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357158" y="3236859"/>
            <a:ext cx="8643998" cy="3214710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6929454" y="1665223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Datos genéricos solicitante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143636" y="3951239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accent6">
                    <a:lumMod val="75000"/>
                  </a:schemeClr>
                </a:solidFill>
              </a:rPr>
              <a:t>Datos del titular a consultar</a:t>
            </a:r>
            <a:endParaRPr lang="es-E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8728" y="6232227"/>
            <a:ext cx="6215106" cy="36512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36154"/>
            <a:ext cx="8786813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Rectángulo redondeado"/>
          <p:cNvSpPr/>
          <p:nvPr/>
        </p:nvSpPr>
        <p:spPr>
          <a:xfrm>
            <a:off x="6215074" y="2304745"/>
            <a:ext cx="2214578" cy="42862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929322" y="661671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Si la nacionalidad es Española se requiere el segundo apellido</a:t>
            </a:r>
            <a:endParaRPr lang="es-ES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rot="5400000" flipH="1" flipV="1">
            <a:off x="7215206" y="1876117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 redondeado"/>
          <p:cNvSpPr/>
          <p:nvPr/>
        </p:nvSpPr>
        <p:spPr>
          <a:xfrm>
            <a:off x="357158" y="5233703"/>
            <a:ext cx="4357718" cy="2143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 redondeado"/>
          <p:cNvSpPr/>
          <p:nvPr/>
        </p:nvSpPr>
        <p:spPr>
          <a:xfrm>
            <a:off x="357158" y="5519455"/>
            <a:ext cx="4357718" cy="21431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929190" y="4947951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Obligatorio </a:t>
            </a:r>
            <a:r>
              <a:rPr lang="es-ES_tradnl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para ciudadanos con Nacionalidad Española</a:t>
            </a:r>
            <a:endParaRPr lang="es-ES" sz="14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929190" y="5448017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Obligatorio </a:t>
            </a:r>
            <a:r>
              <a:rPr lang="es-ES_tradnl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para ciudadanos con Nacionalidad Española y si no se incluye el </a:t>
            </a:r>
            <a:r>
              <a:rPr lang="es-ES_tradnl" sz="1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Nombre Padre</a:t>
            </a:r>
            <a:endParaRPr lang="es-ES" sz="14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4786314" y="566233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786314" y="5305141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 redondeado"/>
          <p:cNvSpPr/>
          <p:nvPr/>
        </p:nvSpPr>
        <p:spPr>
          <a:xfrm>
            <a:off x="428596" y="4376447"/>
            <a:ext cx="3571900" cy="71438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4786314" y="4519323"/>
            <a:ext cx="4143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 smtClean="0">
                <a:solidFill>
                  <a:srgbClr val="00B050"/>
                </a:solidFill>
                <a:latin typeface="Arial Narrow" panose="020B0606020202030204" pitchFamily="34" charset="0"/>
              </a:rPr>
              <a:t>   Obligatorio </a:t>
            </a:r>
            <a:r>
              <a:rPr lang="es-ES_tradnl" sz="1400" b="1" dirty="0">
                <a:solidFill>
                  <a:srgbClr val="00B050"/>
                </a:solidFill>
                <a:latin typeface="Arial Narrow" panose="020B0606020202030204" pitchFamily="34" charset="0"/>
              </a:rPr>
              <a:t>para ciudadanos nacidos en España</a:t>
            </a:r>
            <a:endParaRPr lang="es-ES" sz="1400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9" name="18 Conector recto de flecha"/>
          <p:cNvCxnSpPr>
            <a:endCxn id="18" idx="1"/>
          </p:cNvCxnSpPr>
          <p:nvPr/>
        </p:nvCxnSpPr>
        <p:spPr>
          <a:xfrm>
            <a:off x="4000496" y="4662199"/>
            <a:ext cx="785818" cy="11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8983</TotalTime>
  <Words>279</Words>
  <Application>Microsoft Office PowerPoint</Application>
  <PresentationFormat>Presentación en pantalla (4:3)</PresentationFormat>
  <Paragraphs>63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Urbano</vt:lpstr>
      <vt:lpstr>Pantalla de acceso al Cliente Ligero</vt:lpstr>
      <vt:lpstr>Condiciones legales de acceso al Cliente Ligero</vt:lpstr>
      <vt:lpstr>Interfaz principal de Usuario</vt:lpstr>
      <vt:lpstr>Interfaz principal de Usuario</vt:lpstr>
      <vt:lpstr>Presentación de PowerPoint</vt:lpstr>
      <vt:lpstr>Presentación de PowerPoint</vt:lpstr>
      <vt:lpstr>servicio inexistencia de Antecedentes Penales</vt:lpstr>
      <vt:lpstr>Presentación de PowerPoint</vt:lpstr>
      <vt:lpstr>Presentación de PowerPoint</vt:lpstr>
      <vt:lpstr>Presentación de PowerPoint</vt:lpstr>
      <vt:lpstr>RESPUESTA ANCEDENTES</vt:lpstr>
      <vt:lpstr>EXPORTAR A EXCEL</vt:lpstr>
      <vt:lpstr>DESCARGA JUSTIFICANTE PDF</vt:lpstr>
      <vt:lpstr>Presentación de PowerPoint</vt:lpstr>
      <vt:lpstr>Formulario petición asincrona</vt:lpstr>
      <vt:lpstr>Descargando plantilla para Rellenar</vt:lpstr>
      <vt:lpstr>Datos del excel</vt:lpstr>
      <vt:lpstr>Fichero excel subido</vt:lpstr>
      <vt:lpstr>Confirmación petición a través de Excel</vt:lpstr>
      <vt:lpstr>Solicitar respuesta</vt:lpstr>
      <vt:lpstr>Presentación de PowerPoint</vt:lpstr>
      <vt:lpstr>Transmisiones de respuesta</vt:lpstr>
      <vt:lpstr>Exportar a Excel</vt:lpstr>
      <vt:lpstr>Descargar justificantes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Listado de servicios SEPBLAC</dc:title>
  <dc:creator>EDUARDO BLAZQUEZ</dc:creator>
  <cp:lastModifiedBy>MELCHOR CELADA, ANGEL</cp:lastModifiedBy>
  <cp:revision>203</cp:revision>
  <dcterms:created xsi:type="dcterms:W3CDTF">2016-01-12T15:58:33Z</dcterms:created>
  <dcterms:modified xsi:type="dcterms:W3CDTF">2016-02-03T12:54:56Z</dcterms:modified>
</cp:coreProperties>
</file>